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338" r:id="rId2"/>
    <p:sldId id="339" r:id="rId3"/>
    <p:sldId id="340" r:id="rId4"/>
    <p:sldId id="341" r:id="rId5"/>
    <p:sldId id="342" r:id="rId6"/>
    <p:sldId id="365" r:id="rId7"/>
    <p:sldId id="366" r:id="rId8"/>
    <p:sldId id="367" r:id="rId9"/>
    <p:sldId id="360" r:id="rId10"/>
    <p:sldId id="361" r:id="rId11"/>
    <p:sldId id="362" r:id="rId12"/>
    <p:sldId id="347" r:id="rId13"/>
    <p:sldId id="353" r:id="rId14"/>
  </p:sldIdLst>
  <p:sldSz cx="12192000" cy="6858000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129">
          <p15:clr>
            <a:srgbClr val="A4A3A4"/>
          </p15:clr>
        </p15:guide>
        <p15:guide id="2" orient="horz" pos="1174">
          <p15:clr>
            <a:srgbClr val="A4A3A4"/>
          </p15:clr>
        </p15:guide>
        <p15:guide id="3" orient="horz" pos="2591">
          <p15:clr>
            <a:srgbClr val="A4A3A4"/>
          </p15:clr>
        </p15:guide>
        <p15:guide id="4" pos="3812">
          <p15:clr>
            <a:srgbClr val="A4A3A4"/>
          </p15:clr>
        </p15:guide>
        <p15:guide id="5" orient="horz" pos="17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CDE"/>
    <a:srgbClr val="EDEDED"/>
    <a:srgbClr val="00CC99"/>
    <a:srgbClr val="CCCCFF"/>
    <a:srgbClr val="00CCFF"/>
    <a:srgbClr val="080A09"/>
    <a:srgbClr val="7B3349"/>
    <a:srgbClr val="2E75B6"/>
    <a:srgbClr val="F3DE5A"/>
    <a:srgbClr val="4857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06" autoAdjust="0"/>
    <p:restoredTop sz="94151" autoAdjust="0"/>
  </p:normalViewPr>
  <p:slideViewPr>
    <p:cSldViewPr snapToGrid="0" showGuides="1">
      <p:cViewPr varScale="1">
        <p:scale>
          <a:sx n="86" d="100"/>
          <a:sy n="86" d="100"/>
        </p:scale>
        <p:origin x="576" y="91"/>
      </p:cViewPr>
      <p:guideLst>
        <p:guide pos="7129"/>
        <p:guide orient="horz" pos="1174"/>
        <p:guide orient="horz" pos="2591"/>
        <p:guide pos="3812"/>
        <p:guide orient="horz" pos="1752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经费使用情况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zh-CN" sz="1400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6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6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6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6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29B3-4E4E-8C2E-65DEA0A8D6F3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5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5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29B3-4E4E-8C2E-65DEA0A8D6F3}"/>
              </c:ext>
            </c:extLst>
          </c:dPt>
          <c:dLbls>
            <c:dLbl>
              <c:idx val="0"/>
              <c:layout>
                <c:manualLayout>
                  <c:x val="-6.9339499279861896E-2"/>
                  <c:y val="-0.21637945018731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6309999999999999"/>
                      <c:h val="0.1609333333333330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29B3-4E4E-8C2E-65DEA0A8D6F3}"/>
                </c:ext>
              </c:extLst>
            </c:dLbl>
            <c:dLbl>
              <c:idx val="1"/>
              <c:layout>
                <c:manualLayout>
                  <c:x val="5.6439492446088403E-2"/>
                  <c:y val="0.15637945286798199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0999999999999994E-2"/>
                      <c:h val="9.7733333333333297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29B3-4E4E-8C2E-65DEA0A8D6F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2"/>
                <c:pt idx="0">
                  <c:v>85</c:v>
                </c:pt>
                <c:pt idx="1">
                  <c:v>15</c:v>
                </c:pt>
              </c:numCache>
            </c:numRef>
          </c:val>
          <c:extLst>
            <c:ext xmlns:c15="http://schemas.microsoft.com/office/drawing/2012/chart" uri="{02D57815-91ED-43cb-92C2-25804820EDAC}">
              <c15:categoryFilterExceptions/>
            </c:ext>
            <c:ext xmlns:c16="http://schemas.microsoft.com/office/drawing/2014/chart" uri="{C3380CC4-5D6E-409C-BE32-E72D297353CC}">
              <c16:uniqueId val="{00000004-29B3-4E4E-8C2E-65DEA0A8D6F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F2A13D-1D87-4842-9299-2C788747A2E0}" type="doc">
      <dgm:prSet loTypeId="urn:microsoft.com/office/officeart/2005/8/layout/hList1" loCatId="list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F9B1B411-B16E-4B6D-9CA2-B259779165E2}">
      <dgm:prSet phldrT="[文本]" phldr="0" custT="0"/>
      <dgm:spPr/>
      <dgm:t>
        <a:bodyPr vert="horz" wrap="square"/>
        <a:lstStyle>
          <a:lvl1pPr algn="ctr">
            <a:defRPr sz="2900"/>
          </a:lvl1pPr>
          <a:lvl2pPr marL="228600" indent="-228600" algn="ctr">
            <a:defRPr sz="2200"/>
          </a:lvl2pPr>
          <a:lvl3pPr marL="457200" indent="-228600" algn="ctr">
            <a:defRPr sz="2200"/>
          </a:lvl3pPr>
          <a:lvl4pPr marL="685800" indent="-228600" algn="ctr">
            <a:defRPr sz="2200"/>
          </a:lvl4pPr>
          <a:lvl5pPr marL="914400" indent="-228600" algn="ctr">
            <a:defRPr sz="2200"/>
          </a:lvl5pPr>
          <a:lvl6pPr marL="1143000" indent="-228600" algn="ctr">
            <a:defRPr sz="2200"/>
          </a:lvl6pPr>
          <a:lvl7pPr marL="1371600" indent="-228600" algn="ctr">
            <a:defRPr sz="2200"/>
          </a:lvl7pPr>
          <a:lvl8pPr marL="1600200" indent="-228600" algn="ctr">
            <a:defRPr sz="2200"/>
          </a:lvl8pPr>
          <a:lvl9pPr marL="1828800" indent="-228600" algn="ctr">
            <a:defRPr sz="22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问题</a:t>
          </a:r>
          <a:r>
            <a:rPr lang="en-US" altLang="zh-CN" dirty="0"/>
            <a:t>1</a:t>
          </a:r>
          <a:r>
            <a:rPr lang="zh-CN" altLang="en-US" dirty="0"/>
            <a:t>：无人机飞行还不够稳定</a:t>
          </a:r>
        </a:p>
      </dgm:t>
    </dgm:pt>
    <dgm:pt modelId="{F8091250-6F75-4C04-981C-52449431B951}" type="parTrans" cxnId="{C59E7472-65B5-4DEA-A38E-D4DE3ADC816A}">
      <dgm:prSet/>
      <dgm:spPr/>
      <dgm:t>
        <a:bodyPr/>
        <a:lstStyle/>
        <a:p>
          <a:endParaRPr lang="zh-CN" altLang="en-US"/>
        </a:p>
      </dgm:t>
    </dgm:pt>
    <dgm:pt modelId="{FC5F3717-A047-4684-B69C-4FC5D3E9E9F5}" type="sibTrans" cxnId="{C59E7472-65B5-4DEA-A38E-D4DE3ADC816A}">
      <dgm:prSet/>
      <dgm:spPr/>
      <dgm:t>
        <a:bodyPr/>
        <a:lstStyle/>
        <a:p>
          <a:endParaRPr lang="zh-CN" altLang="en-US"/>
        </a:p>
      </dgm:t>
    </dgm:pt>
    <dgm:pt modelId="{14C73153-B73D-497A-8417-0CCBCA5E6016}">
      <dgm:prSet phldrT="[文本]" phldr="0" custT="0"/>
      <dgm:spPr/>
      <dgm:t>
        <a:bodyPr vert="horz" wrap="square"/>
        <a:lstStyle>
          <a:lvl1pPr algn="l">
            <a:defRPr sz="2900"/>
          </a:lvl1pPr>
          <a:lvl2pPr marL="285750" indent="-285750" algn="l">
            <a:defRPr sz="2900"/>
          </a:lvl2pPr>
          <a:lvl3pPr marL="571500" indent="-285750" algn="l">
            <a:defRPr sz="2900"/>
          </a:lvl3pPr>
          <a:lvl4pPr marL="857250" indent="-285750" algn="l">
            <a:defRPr sz="2900"/>
          </a:lvl4pPr>
          <a:lvl5pPr marL="1143000" indent="-285750" algn="l">
            <a:defRPr sz="2900"/>
          </a:lvl5pPr>
          <a:lvl6pPr marL="1428750" indent="-285750" algn="l">
            <a:defRPr sz="2900"/>
          </a:lvl6pPr>
          <a:lvl7pPr marL="1714500" indent="-285750" algn="l">
            <a:defRPr sz="2900"/>
          </a:lvl7pPr>
          <a:lvl8pPr marL="2000250" indent="-285750" algn="l">
            <a:defRPr sz="2900"/>
          </a:lvl8pPr>
          <a:lvl9pPr marL="2286000" indent="-285750" algn="l">
            <a:defRPr sz="29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/>
            <a:t>方案：后面会继续调试和优化程序</a:t>
          </a:r>
        </a:p>
      </dgm:t>
    </dgm:pt>
    <dgm:pt modelId="{06E4939C-F54D-4E29-9F09-7EB4991D8D0C}" type="parTrans" cxnId="{CB1C9A9F-1796-4056-AF35-26773EA54A49}">
      <dgm:prSet/>
      <dgm:spPr/>
      <dgm:t>
        <a:bodyPr/>
        <a:lstStyle/>
        <a:p>
          <a:endParaRPr lang="zh-CN" altLang="en-US"/>
        </a:p>
      </dgm:t>
    </dgm:pt>
    <dgm:pt modelId="{DE130E70-F5B7-49F8-BB4E-CDE067D9848C}" type="sibTrans" cxnId="{CB1C9A9F-1796-4056-AF35-26773EA54A49}">
      <dgm:prSet/>
      <dgm:spPr/>
      <dgm:t>
        <a:bodyPr/>
        <a:lstStyle/>
        <a:p>
          <a:endParaRPr lang="zh-CN" altLang="en-US"/>
        </a:p>
      </dgm:t>
    </dgm:pt>
    <dgm:pt modelId="{849A0DFA-1922-45EF-85FA-034D7A72FC05}">
      <dgm:prSet phldrT="[文本]" phldr="0" custT="0"/>
      <dgm:spPr/>
      <dgm:t>
        <a:bodyPr vert="horz" wrap="square"/>
        <a:lstStyle>
          <a:lvl1pPr algn="ctr">
            <a:defRPr sz="2900"/>
          </a:lvl1pPr>
          <a:lvl2pPr marL="228600" indent="-228600" algn="ctr">
            <a:defRPr sz="2200"/>
          </a:lvl2pPr>
          <a:lvl3pPr marL="457200" indent="-228600" algn="ctr">
            <a:defRPr sz="2200"/>
          </a:lvl3pPr>
          <a:lvl4pPr marL="685800" indent="-228600" algn="ctr">
            <a:defRPr sz="2200"/>
          </a:lvl4pPr>
          <a:lvl5pPr marL="914400" indent="-228600" algn="ctr">
            <a:defRPr sz="2200"/>
          </a:lvl5pPr>
          <a:lvl6pPr marL="1143000" indent="-228600" algn="ctr">
            <a:defRPr sz="2200"/>
          </a:lvl6pPr>
          <a:lvl7pPr marL="1371600" indent="-228600" algn="ctr">
            <a:defRPr sz="2200"/>
          </a:lvl7pPr>
          <a:lvl8pPr marL="1600200" indent="-228600" algn="ctr">
            <a:defRPr sz="2200"/>
          </a:lvl8pPr>
          <a:lvl9pPr marL="1828800" indent="-228600" algn="ctr">
            <a:defRPr sz="22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问题</a:t>
          </a:r>
          <a:r>
            <a:rPr lang="en-US" altLang="zh-CN" dirty="0"/>
            <a:t>2</a:t>
          </a:r>
          <a:r>
            <a:rPr lang="zh-CN" altLang="en-US" dirty="0"/>
            <a:t>：无人机负重不足</a:t>
          </a:r>
          <a:endParaRPr lang="en-US" altLang="zh-CN" dirty="0"/>
        </a:p>
      </dgm:t>
    </dgm:pt>
    <dgm:pt modelId="{5BF139C3-D0B3-4514-82E7-C53F5CB48AA9}" type="parTrans" cxnId="{A6FE2A97-4A7D-4D1E-A042-2850D988AA54}">
      <dgm:prSet/>
      <dgm:spPr/>
      <dgm:t>
        <a:bodyPr/>
        <a:lstStyle/>
        <a:p>
          <a:endParaRPr lang="zh-CN" altLang="en-US"/>
        </a:p>
      </dgm:t>
    </dgm:pt>
    <dgm:pt modelId="{A395D3D1-B8F4-4B16-9E8A-D7DC16E60E5B}" type="sibTrans" cxnId="{A6FE2A97-4A7D-4D1E-A042-2850D988AA54}">
      <dgm:prSet/>
      <dgm:spPr/>
      <dgm:t>
        <a:bodyPr/>
        <a:lstStyle/>
        <a:p>
          <a:endParaRPr lang="zh-CN" altLang="en-US"/>
        </a:p>
      </dgm:t>
    </dgm:pt>
    <dgm:pt modelId="{732AA2BB-891D-4F43-ADAE-89D4A2BE00E9}">
      <dgm:prSet phldrT="[文本]" phldr="0" custT="0"/>
      <dgm:spPr/>
      <dgm:t>
        <a:bodyPr vert="horz" wrap="square"/>
        <a:lstStyle>
          <a:lvl1pPr algn="l">
            <a:defRPr sz="2900"/>
          </a:lvl1pPr>
          <a:lvl2pPr marL="285750" indent="-285750" algn="l">
            <a:defRPr sz="2900"/>
          </a:lvl2pPr>
          <a:lvl3pPr marL="571500" indent="-285750" algn="l">
            <a:defRPr sz="2900"/>
          </a:lvl3pPr>
          <a:lvl4pPr marL="857250" indent="-285750" algn="l">
            <a:defRPr sz="2900"/>
          </a:lvl4pPr>
          <a:lvl5pPr marL="1143000" indent="-285750" algn="l">
            <a:defRPr sz="2900"/>
          </a:lvl5pPr>
          <a:lvl6pPr marL="1428750" indent="-285750" algn="l">
            <a:defRPr sz="2900"/>
          </a:lvl6pPr>
          <a:lvl7pPr marL="1714500" indent="-285750" algn="l">
            <a:defRPr sz="2900"/>
          </a:lvl7pPr>
          <a:lvl8pPr marL="2000250" indent="-285750" algn="l">
            <a:defRPr sz="2900"/>
          </a:lvl8pPr>
          <a:lvl9pPr marL="2286000" indent="-285750" algn="l">
            <a:defRPr sz="29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/>
            <a:t>方案：设计新一代电路板，改用更大动力的电机</a:t>
          </a:r>
        </a:p>
      </dgm:t>
    </dgm:pt>
    <dgm:pt modelId="{AA42ECF4-94A3-4251-9F2D-48084383D9F8}" type="parTrans" cxnId="{FC812CBC-D685-4F01-A67D-E6E8789DDFD9}">
      <dgm:prSet/>
      <dgm:spPr/>
      <dgm:t>
        <a:bodyPr/>
        <a:lstStyle/>
        <a:p>
          <a:endParaRPr lang="zh-CN" altLang="en-US"/>
        </a:p>
      </dgm:t>
    </dgm:pt>
    <dgm:pt modelId="{AB3C127A-A6F0-4A5D-AFA3-E1A246A22F6D}" type="sibTrans" cxnId="{FC812CBC-D685-4F01-A67D-E6E8789DDFD9}">
      <dgm:prSet/>
      <dgm:spPr/>
      <dgm:t>
        <a:bodyPr/>
        <a:lstStyle/>
        <a:p>
          <a:endParaRPr lang="zh-CN" altLang="en-US"/>
        </a:p>
      </dgm:t>
    </dgm:pt>
    <dgm:pt modelId="{A2F8F867-6701-410F-8881-DC37C310EEB6}">
      <dgm:prSet phldrT="[文本]"/>
      <dgm:spPr/>
      <dgm:t>
        <a:bodyPr/>
        <a:lstStyle/>
        <a:p>
          <a:r>
            <a:rPr lang="zh-CN" altLang="en-US" dirty="0"/>
            <a:t>问题</a:t>
          </a:r>
          <a:r>
            <a:rPr lang="en-US" altLang="zh-CN" dirty="0"/>
            <a:t>3</a:t>
          </a:r>
          <a:r>
            <a:rPr lang="zh-CN" altLang="en-US" dirty="0"/>
            <a:t>：续航问题</a:t>
          </a:r>
          <a:endParaRPr lang="en-US" altLang="zh-CN" dirty="0"/>
        </a:p>
      </dgm:t>
    </dgm:pt>
    <dgm:pt modelId="{6A76C08C-780D-4DE3-8F9A-7613B832B51C}" type="parTrans" cxnId="{594BCC56-2207-4CB3-8C3F-ED9F1E4673A5}">
      <dgm:prSet/>
      <dgm:spPr/>
      <dgm:t>
        <a:bodyPr/>
        <a:lstStyle/>
        <a:p>
          <a:endParaRPr lang="zh-CN" altLang="en-US"/>
        </a:p>
      </dgm:t>
    </dgm:pt>
    <dgm:pt modelId="{C657569E-6755-4AC4-8F2B-556CD6321907}" type="sibTrans" cxnId="{594BCC56-2207-4CB3-8C3F-ED9F1E4673A5}">
      <dgm:prSet/>
      <dgm:spPr/>
      <dgm:t>
        <a:bodyPr/>
        <a:lstStyle/>
        <a:p>
          <a:endParaRPr lang="zh-CN" altLang="en-US"/>
        </a:p>
      </dgm:t>
    </dgm:pt>
    <dgm:pt modelId="{12AFA165-5037-4CAF-AC78-38AE5C05F8E5}">
      <dgm:prSet/>
      <dgm:spPr/>
      <dgm:t>
        <a:bodyPr/>
        <a:lstStyle/>
        <a:p>
          <a:r>
            <a:rPr lang="zh-CN" altLang="en-US" dirty="0"/>
            <a:t>方案：</a:t>
          </a:r>
          <a:r>
            <a:rPr lang="zh-CN" dirty="0"/>
            <a:t>寻找更合适电源方案</a:t>
          </a:r>
          <a:endParaRPr lang="zh-CN" altLang="en-US" dirty="0"/>
        </a:p>
      </dgm:t>
    </dgm:pt>
    <dgm:pt modelId="{5310A9FC-3820-4255-9B19-41226C91F872}" type="parTrans" cxnId="{C7031876-0356-416E-B342-9188831CB424}">
      <dgm:prSet/>
      <dgm:spPr/>
      <dgm:t>
        <a:bodyPr/>
        <a:lstStyle/>
        <a:p>
          <a:endParaRPr lang="zh-CN" altLang="en-US"/>
        </a:p>
      </dgm:t>
    </dgm:pt>
    <dgm:pt modelId="{979F875A-2D4B-4906-942C-CA94DD51DFB7}" type="sibTrans" cxnId="{C7031876-0356-416E-B342-9188831CB424}">
      <dgm:prSet/>
      <dgm:spPr/>
      <dgm:t>
        <a:bodyPr/>
        <a:lstStyle/>
        <a:p>
          <a:endParaRPr lang="zh-CN" altLang="en-US"/>
        </a:p>
      </dgm:t>
    </dgm:pt>
    <dgm:pt modelId="{30E444A4-782A-4AD0-BA07-FA7F2CEF0790}" type="pres">
      <dgm:prSet presAssocID="{99F2A13D-1D87-4842-9299-2C788747A2E0}" presName="Name0" presStyleCnt="0">
        <dgm:presLayoutVars>
          <dgm:dir/>
          <dgm:animLvl val="lvl"/>
          <dgm:resizeHandles val="exact"/>
        </dgm:presLayoutVars>
      </dgm:prSet>
      <dgm:spPr/>
    </dgm:pt>
    <dgm:pt modelId="{23D3902C-9846-418C-BE47-596F97578AAE}" type="pres">
      <dgm:prSet presAssocID="{F9B1B411-B16E-4B6D-9CA2-B259779165E2}" presName="composite" presStyleCnt="0"/>
      <dgm:spPr/>
    </dgm:pt>
    <dgm:pt modelId="{634641CB-D378-4045-A6E4-EDD6F580E2BA}" type="pres">
      <dgm:prSet presAssocID="{F9B1B411-B16E-4B6D-9CA2-B259779165E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08D8A379-5664-4599-B7B2-C3B49265955F}" type="pres">
      <dgm:prSet presAssocID="{F9B1B411-B16E-4B6D-9CA2-B259779165E2}" presName="desTx" presStyleLbl="alignAccFollowNode1" presStyleIdx="0" presStyleCnt="3">
        <dgm:presLayoutVars>
          <dgm:bulletEnabled val="1"/>
        </dgm:presLayoutVars>
      </dgm:prSet>
      <dgm:spPr/>
    </dgm:pt>
    <dgm:pt modelId="{20F369CC-9DD1-4B06-9546-2FC77F6E3A5B}" type="pres">
      <dgm:prSet presAssocID="{FC5F3717-A047-4684-B69C-4FC5D3E9E9F5}" presName="space" presStyleCnt="0"/>
      <dgm:spPr/>
    </dgm:pt>
    <dgm:pt modelId="{90475796-327A-4611-8B77-9557A850269B}" type="pres">
      <dgm:prSet presAssocID="{849A0DFA-1922-45EF-85FA-034D7A72FC05}" presName="composite" presStyleCnt="0"/>
      <dgm:spPr/>
    </dgm:pt>
    <dgm:pt modelId="{5F499EF7-7BBA-4F8D-B43D-2FC1B1B393D6}" type="pres">
      <dgm:prSet presAssocID="{849A0DFA-1922-45EF-85FA-034D7A72FC05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4EF4A5EC-879B-4DFB-8AC6-BFDE7ED3296D}" type="pres">
      <dgm:prSet presAssocID="{849A0DFA-1922-45EF-85FA-034D7A72FC05}" presName="desTx" presStyleLbl="alignAccFollowNode1" presStyleIdx="1" presStyleCnt="3">
        <dgm:presLayoutVars>
          <dgm:bulletEnabled val="1"/>
        </dgm:presLayoutVars>
      </dgm:prSet>
      <dgm:spPr/>
    </dgm:pt>
    <dgm:pt modelId="{B2216312-917F-4D03-B4C3-7596AA66D0BE}" type="pres">
      <dgm:prSet presAssocID="{A395D3D1-B8F4-4B16-9E8A-D7DC16E60E5B}" presName="space" presStyleCnt="0"/>
      <dgm:spPr/>
    </dgm:pt>
    <dgm:pt modelId="{4615EDC3-3721-42AC-87B0-0873566D8FC4}" type="pres">
      <dgm:prSet presAssocID="{A2F8F867-6701-410F-8881-DC37C310EEB6}" presName="composite" presStyleCnt="0"/>
      <dgm:spPr/>
    </dgm:pt>
    <dgm:pt modelId="{CD15382A-A6AB-4E25-987F-D575C6FA6EC3}" type="pres">
      <dgm:prSet presAssocID="{A2F8F867-6701-410F-8881-DC37C310EEB6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0196FA46-22BF-4871-B086-AFA9F38248C1}" type="pres">
      <dgm:prSet presAssocID="{A2F8F867-6701-410F-8881-DC37C310EEB6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A4213121-3A3B-417B-B4A6-22ACE85F7EEC}" type="presOf" srcId="{849A0DFA-1922-45EF-85FA-034D7A72FC05}" destId="{5F499EF7-7BBA-4F8D-B43D-2FC1B1B393D6}" srcOrd="0" destOrd="0" presId="urn:microsoft.com/office/officeart/2005/8/layout/hList1"/>
    <dgm:cxn modelId="{C59E7472-65B5-4DEA-A38E-D4DE3ADC816A}" srcId="{99F2A13D-1D87-4842-9299-2C788747A2E0}" destId="{F9B1B411-B16E-4B6D-9CA2-B259779165E2}" srcOrd="0" destOrd="0" parTransId="{F8091250-6F75-4C04-981C-52449431B951}" sibTransId="{FC5F3717-A047-4684-B69C-4FC5D3E9E9F5}"/>
    <dgm:cxn modelId="{C7031876-0356-416E-B342-9188831CB424}" srcId="{A2F8F867-6701-410F-8881-DC37C310EEB6}" destId="{12AFA165-5037-4CAF-AC78-38AE5C05F8E5}" srcOrd="0" destOrd="0" parTransId="{5310A9FC-3820-4255-9B19-41226C91F872}" sibTransId="{979F875A-2D4B-4906-942C-CA94DD51DFB7}"/>
    <dgm:cxn modelId="{A0794576-69F0-4BA7-803B-1EC0D80CC56F}" type="presOf" srcId="{12AFA165-5037-4CAF-AC78-38AE5C05F8E5}" destId="{0196FA46-22BF-4871-B086-AFA9F38248C1}" srcOrd="0" destOrd="0" presId="urn:microsoft.com/office/officeart/2005/8/layout/hList1"/>
    <dgm:cxn modelId="{594BCC56-2207-4CB3-8C3F-ED9F1E4673A5}" srcId="{99F2A13D-1D87-4842-9299-2C788747A2E0}" destId="{A2F8F867-6701-410F-8881-DC37C310EEB6}" srcOrd="2" destOrd="0" parTransId="{6A76C08C-780D-4DE3-8F9A-7613B832B51C}" sibTransId="{C657569E-6755-4AC4-8F2B-556CD6321907}"/>
    <dgm:cxn modelId="{12FDA259-36A7-4B4F-A254-7917A81B4CE6}" type="presOf" srcId="{732AA2BB-891D-4F43-ADAE-89D4A2BE00E9}" destId="{4EF4A5EC-879B-4DFB-8AC6-BFDE7ED3296D}" srcOrd="0" destOrd="0" presId="urn:microsoft.com/office/officeart/2005/8/layout/hList1"/>
    <dgm:cxn modelId="{3ADB4687-4496-4F43-8A45-269DBDAE2330}" type="presOf" srcId="{99F2A13D-1D87-4842-9299-2C788747A2E0}" destId="{30E444A4-782A-4AD0-BA07-FA7F2CEF0790}" srcOrd="0" destOrd="0" presId="urn:microsoft.com/office/officeart/2005/8/layout/hList1"/>
    <dgm:cxn modelId="{A6FE2A97-4A7D-4D1E-A042-2850D988AA54}" srcId="{99F2A13D-1D87-4842-9299-2C788747A2E0}" destId="{849A0DFA-1922-45EF-85FA-034D7A72FC05}" srcOrd="1" destOrd="0" parTransId="{5BF139C3-D0B3-4514-82E7-C53F5CB48AA9}" sibTransId="{A395D3D1-B8F4-4B16-9E8A-D7DC16E60E5B}"/>
    <dgm:cxn modelId="{CB1C9A9F-1796-4056-AF35-26773EA54A49}" srcId="{F9B1B411-B16E-4B6D-9CA2-B259779165E2}" destId="{14C73153-B73D-497A-8417-0CCBCA5E6016}" srcOrd="0" destOrd="0" parTransId="{06E4939C-F54D-4E29-9F09-7EB4991D8D0C}" sibTransId="{DE130E70-F5B7-49F8-BB4E-CDE067D9848C}"/>
    <dgm:cxn modelId="{88A727A4-7163-4ED0-A785-B0A2B44D706B}" type="presOf" srcId="{14C73153-B73D-497A-8417-0CCBCA5E6016}" destId="{08D8A379-5664-4599-B7B2-C3B49265955F}" srcOrd="0" destOrd="0" presId="urn:microsoft.com/office/officeart/2005/8/layout/hList1"/>
    <dgm:cxn modelId="{1B58E8B0-0AED-4CB9-AE2B-C88DFF38C578}" type="presOf" srcId="{F9B1B411-B16E-4B6D-9CA2-B259779165E2}" destId="{634641CB-D378-4045-A6E4-EDD6F580E2BA}" srcOrd="0" destOrd="0" presId="urn:microsoft.com/office/officeart/2005/8/layout/hList1"/>
    <dgm:cxn modelId="{4A7991BB-1817-4E36-9CBF-E0EA0E9628F2}" type="presOf" srcId="{A2F8F867-6701-410F-8881-DC37C310EEB6}" destId="{CD15382A-A6AB-4E25-987F-D575C6FA6EC3}" srcOrd="0" destOrd="0" presId="urn:microsoft.com/office/officeart/2005/8/layout/hList1"/>
    <dgm:cxn modelId="{FC812CBC-D685-4F01-A67D-E6E8789DDFD9}" srcId="{849A0DFA-1922-45EF-85FA-034D7A72FC05}" destId="{732AA2BB-891D-4F43-ADAE-89D4A2BE00E9}" srcOrd="0" destOrd="0" parTransId="{AA42ECF4-94A3-4251-9F2D-48084383D9F8}" sibTransId="{AB3C127A-A6F0-4A5D-AFA3-E1A246A22F6D}"/>
    <dgm:cxn modelId="{530C33B1-C5AD-427C-B09F-14DA933392B4}" type="presParOf" srcId="{30E444A4-782A-4AD0-BA07-FA7F2CEF0790}" destId="{23D3902C-9846-418C-BE47-596F97578AAE}" srcOrd="0" destOrd="0" presId="urn:microsoft.com/office/officeart/2005/8/layout/hList1"/>
    <dgm:cxn modelId="{92818AE6-E09A-4E19-BBA1-D78F2976499F}" type="presParOf" srcId="{23D3902C-9846-418C-BE47-596F97578AAE}" destId="{634641CB-D378-4045-A6E4-EDD6F580E2BA}" srcOrd="0" destOrd="0" presId="urn:microsoft.com/office/officeart/2005/8/layout/hList1"/>
    <dgm:cxn modelId="{61E228E5-6143-49C9-90F3-E69879DB2A91}" type="presParOf" srcId="{23D3902C-9846-418C-BE47-596F97578AAE}" destId="{08D8A379-5664-4599-B7B2-C3B49265955F}" srcOrd="1" destOrd="0" presId="urn:microsoft.com/office/officeart/2005/8/layout/hList1"/>
    <dgm:cxn modelId="{EA641AF5-8878-4789-A363-467F15005824}" type="presParOf" srcId="{30E444A4-782A-4AD0-BA07-FA7F2CEF0790}" destId="{20F369CC-9DD1-4B06-9546-2FC77F6E3A5B}" srcOrd="1" destOrd="0" presId="urn:microsoft.com/office/officeart/2005/8/layout/hList1"/>
    <dgm:cxn modelId="{CEA86C87-BFD3-4225-8B91-1D72D6C74FF8}" type="presParOf" srcId="{30E444A4-782A-4AD0-BA07-FA7F2CEF0790}" destId="{90475796-327A-4611-8B77-9557A850269B}" srcOrd="2" destOrd="0" presId="urn:microsoft.com/office/officeart/2005/8/layout/hList1"/>
    <dgm:cxn modelId="{F47E4378-3C36-42F2-ACAA-B31A84E911D4}" type="presParOf" srcId="{90475796-327A-4611-8B77-9557A850269B}" destId="{5F499EF7-7BBA-4F8D-B43D-2FC1B1B393D6}" srcOrd="0" destOrd="0" presId="urn:microsoft.com/office/officeart/2005/8/layout/hList1"/>
    <dgm:cxn modelId="{241B290F-5E1C-4E33-9D38-D882D14DDDEA}" type="presParOf" srcId="{90475796-327A-4611-8B77-9557A850269B}" destId="{4EF4A5EC-879B-4DFB-8AC6-BFDE7ED3296D}" srcOrd="1" destOrd="0" presId="urn:microsoft.com/office/officeart/2005/8/layout/hList1"/>
    <dgm:cxn modelId="{273E2A15-4A10-4BA6-A307-486AF406C975}" type="presParOf" srcId="{30E444A4-782A-4AD0-BA07-FA7F2CEF0790}" destId="{B2216312-917F-4D03-B4C3-7596AA66D0BE}" srcOrd="3" destOrd="0" presId="urn:microsoft.com/office/officeart/2005/8/layout/hList1"/>
    <dgm:cxn modelId="{CB338583-AB65-48B3-96C9-80BCBE75A0C2}" type="presParOf" srcId="{30E444A4-782A-4AD0-BA07-FA7F2CEF0790}" destId="{4615EDC3-3721-42AC-87B0-0873566D8FC4}" srcOrd="4" destOrd="0" presId="urn:microsoft.com/office/officeart/2005/8/layout/hList1"/>
    <dgm:cxn modelId="{8B7B4B7F-EEF2-4F8B-962A-52B8979C70E5}" type="presParOf" srcId="{4615EDC3-3721-42AC-87B0-0873566D8FC4}" destId="{CD15382A-A6AB-4E25-987F-D575C6FA6EC3}" srcOrd="0" destOrd="0" presId="urn:microsoft.com/office/officeart/2005/8/layout/hList1"/>
    <dgm:cxn modelId="{B41EBDD9-EEE0-425C-9EC6-8DA2C9F7DE4B}" type="presParOf" srcId="{4615EDC3-3721-42AC-87B0-0873566D8FC4}" destId="{0196FA46-22BF-4871-B086-AFA9F38248C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4641CB-D378-4045-A6E4-EDD6F580E2BA}">
      <dsp:nvSpPr>
        <dsp:cNvPr id="0" name=""/>
        <dsp:cNvSpPr/>
      </dsp:nvSpPr>
      <dsp:spPr>
        <a:xfrm>
          <a:off x="3114" y="73210"/>
          <a:ext cx="3036239" cy="12026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问题</a:t>
          </a:r>
          <a:r>
            <a:rPr lang="en-US" altLang="zh-CN" sz="2900" kern="1200" dirty="0"/>
            <a:t>1</a:t>
          </a:r>
          <a:r>
            <a:rPr lang="zh-CN" altLang="en-US" sz="2900" kern="1200" dirty="0"/>
            <a:t>：无人机飞行还不够稳定</a:t>
          </a:r>
        </a:p>
      </dsp:txBody>
      <dsp:txXfrm>
        <a:off x="3114" y="73210"/>
        <a:ext cx="3036239" cy="1202642"/>
      </dsp:txXfrm>
    </dsp:sp>
    <dsp:sp modelId="{08D8A379-5664-4599-B7B2-C3B49265955F}">
      <dsp:nvSpPr>
        <dsp:cNvPr id="0" name=""/>
        <dsp:cNvSpPr/>
      </dsp:nvSpPr>
      <dsp:spPr>
        <a:xfrm>
          <a:off x="3114" y="1275853"/>
          <a:ext cx="3036239" cy="234585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900" kern="1200" dirty="0"/>
            <a:t>方案：后面会继续调试和优化程序</a:t>
          </a:r>
        </a:p>
      </dsp:txBody>
      <dsp:txXfrm>
        <a:off x="3114" y="1275853"/>
        <a:ext cx="3036239" cy="2345859"/>
      </dsp:txXfrm>
    </dsp:sp>
    <dsp:sp modelId="{5F499EF7-7BBA-4F8D-B43D-2FC1B1B393D6}">
      <dsp:nvSpPr>
        <dsp:cNvPr id="0" name=""/>
        <dsp:cNvSpPr/>
      </dsp:nvSpPr>
      <dsp:spPr>
        <a:xfrm>
          <a:off x="3464427" y="73210"/>
          <a:ext cx="3036239" cy="12026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问题</a:t>
          </a:r>
          <a:r>
            <a:rPr lang="en-US" altLang="zh-CN" sz="2900" kern="1200" dirty="0"/>
            <a:t>2</a:t>
          </a:r>
          <a:r>
            <a:rPr lang="zh-CN" altLang="en-US" sz="2900" kern="1200" dirty="0"/>
            <a:t>：无人机负重不足</a:t>
          </a:r>
          <a:endParaRPr lang="en-US" altLang="zh-CN" sz="2900" kern="1200" dirty="0"/>
        </a:p>
      </dsp:txBody>
      <dsp:txXfrm>
        <a:off x="3464427" y="73210"/>
        <a:ext cx="3036239" cy="1202642"/>
      </dsp:txXfrm>
    </dsp:sp>
    <dsp:sp modelId="{4EF4A5EC-879B-4DFB-8AC6-BFDE7ED3296D}">
      <dsp:nvSpPr>
        <dsp:cNvPr id="0" name=""/>
        <dsp:cNvSpPr/>
      </dsp:nvSpPr>
      <dsp:spPr>
        <a:xfrm>
          <a:off x="3464427" y="1275853"/>
          <a:ext cx="3036239" cy="234585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900" kern="1200" dirty="0"/>
            <a:t>方案：设计新一代电路板，改用更大动力的电机</a:t>
          </a:r>
        </a:p>
      </dsp:txBody>
      <dsp:txXfrm>
        <a:off x="3464427" y="1275853"/>
        <a:ext cx="3036239" cy="2345859"/>
      </dsp:txXfrm>
    </dsp:sp>
    <dsp:sp modelId="{CD15382A-A6AB-4E25-987F-D575C6FA6EC3}">
      <dsp:nvSpPr>
        <dsp:cNvPr id="0" name=""/>
        <dsp:cNvSpPr/>
      </dsp:nvSpPr>
      <dsp:spPr>
        <a:xfrm>
          <a:off x="6925740" y="73210"/>
          <a:ext cx="3036239" cy="12026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问题</a:t>
          </a:r>
          <a:r>
            <a:rPr lang="en-US" altLang="zh-CN" sz="2900" kern="1200" dirty="0"/>
            <a:t>3</a:t>
          </a:r>
          <a:r>
            <a:rPr lang="zh-CN" altLang="en-US" sz="2900" kern="1200" dirty="0"/>
            <a:t>：续航问题</a:t>
          </a:r>
          <a:endParaRPr lang="en-US" altLang="zh-CN" sz="2900" kern="1200" dirty="0"/>
        </a:p>
      </dsp:txBody>
      <dsp:txXfrm>
        <a:off x="6925740" y="73210"/>
        <a:ext cx="3036239" cy="1202642"/>
      </dsp:txXfrm>
    </dsp:sp>
    <dsp:sp modelId="{0196FA46-22BF-4871-B086-AFA9F38248C1}">
      <dsp:nvSpPr>
        <dsp:cNvPr id="0" name=""/>
        <dsp:cNvSpPr/>
      </dsp:nvSpPr>
      <dsp:spPr>
        <a:xfrm>
          <a:off x="6925740" y="1275853"/>
          <a:ext cx="3036239" cy="234585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900" kern="1200" dirty="0"/>
            <a:t>方案：</a:t>
          </a:r>
          <a:r>
            <a:rPr lang="zh-CN" sz="2900" kern="1200" dirty="0"/>
            <a:t>寻找更合适电源方案</a:t>
          </a:r>
          <a:endParaRPr lang="zh-CN" altLang="en-US" sz="2900" kern="1200" dirty="0"/>
        </a:p>
      </dsp:txBody>
      <dsp:txXfrm>
        <a:off x="6925740" y="1275853"/>
        <a:ext cx="3036239" cy="23458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E7729B-9D3E-4E69-A4E1-356C750C1967}" type="datetimeFigureOut">
              <a:rPr lang="zh-HK" altLang="en-US" smtClean="0"/>
              <a:t>15/11/2017</a:t>
            </a:fld>
            <a:endParaRPr lang="zh-HK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HK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HK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97619-DBBE-4EF5-8E3C-32126B56E9D5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t>15/11/2017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t>15/11/2017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t>15/11/2017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t>15/11/2017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t>15/11/2017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t>15/11/2017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t>15/11/2017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t>15/11/2017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t>15/11/2017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t>15/11/2017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t>15/11/2017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18431-54C4-4585-82AD-D4BDE8FCC787}" type="datetimeFigureOut">
              <a:rPr lang="zh-HK" altLang="en-US" smtClean="0"/>
              <a:t>15/11/2017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94"/>
            <a:ext cx="12192000" cy="6858000"/>
          </a:xfrm>
          <a:prstGeom prst="rect">
            <a:avLst/>
          </a:prstGeom>
        </p:spPr>
      </p:pic>
      <p:pic>
        <p:nvPicPr>
          <p:cNvPr id="10" name="Picture 2" descr="汕大校徽940x29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257" y="1560430"/>
            <a:ext cx="3183486" cy="99568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6" name="组合 5"/>
          <p:cNvGrpSpPr/>
          <p:nvPr/>
        </p:nvGrpSpPr>
        <p:grpSpPr>
          <a:xfrm>
            <a:off x="1479480" y="3038875"/>
            <a:ext cx="9233040" cy="780249"/>
            <a:chOff x="1479480" y="2073376"/>
            <a:chExt cx="9233040" cy="211222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5" name="组合 4"/>
            <p:cNvGrpSpPr/>
            <p:nvPr/>
          </p:nvGrpSpPr>
          <p:grpSpPr>
            <a:xfrm>
              <a:off x="1479480" y="2073376"/>
              <a:ext cx="8935271" cy="2112225"/>
              <a:chOff x="1479480" y="2073376"/>
              <a:chExt cx="8935271" cy="2112225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1777249" y="2073376"/>
                <a:ext cx="8637502" cy="2090057"/>
              </a:xfrm>
              <a:prstGeom prst="rect">
                <a:avLst/>
              </a:prstGeom>
              <a:solidFill>
                <a:schemeClr val="tx1">
                  <a:alpha val="58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b="1" spc="300" dirty="0">
                    <a:latin typeface="Adobe 仿宋 Std R" panose="02020400000000000000" pitchFamily="18" charset="-122"/>
                    <a:ea typeface="Adobe 仿宋 Std R" panose="02020400000000000000" pitchFamily="18" charset="-122"/>
                  </a:rPr>
                  <a:t>基于STM32的安防无人机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1479480" y="2095544"/>
                <a:ext cx="297769" cy="2090057"/>
              </a:xfrm>
              <a:prstGeom prst="rect">
                <a:avLst/>
              </a:prstGeom>
              <a:solidFill>
                <a:srgbClr val="D734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10414751" y="2095544"/>
              <a:ext cx="297769" cy="2090057"/>
            </a:xfrm>
            <a:prstGeom prst="rect">
              <a:avLst/>
            </a:prstGeom>
            <a:solidFill>
              <a:srgbClr val="D63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479480" y="4120119"/>
            <a:ext cx="9233040" cy="46037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中期答辩   导师 白运新    组员 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  <a:sym typeface="+mn-ea"/>
              </a:rPr>
              <a:t>潘蓝根 黄宇荣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段一鸣  </a:t>
            </a:r>
            <a:endParaRPr lang="zh-HK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</p:spTree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159654" y="173266"/>
            <a:ext cx="4412345" cy="1534431"/>
            <a:chOff x="0" y="260350"/>
            <a:chExt cx="4661115" cy="831850"/>
          </a:xfrm>
        </p:grpSpPr>
        <p:sp>
          <p:nvSpPr>
            <p:cNvPr id="20" name="文本框 19"/>
            <p:cNvSpPr txBox="1"/>
            <p:nvPr/>
          </p:nvSpPr>
          <p:spPr>
            <a:xfrm>
              <a:off x="267875" y="276165"/>
              <a:ext cx="4393240" cy="283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spc="300" dirty="0">
                  <a:solidFill>
                    <a:srgbClr val="2E75B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存在的问题及解决方案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7877" y="624913"/>
              <a:ext cx="4033374" cy="350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b="1" spc="300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existing problems and Solutions</a:t>
              </a:r>
              <a:endParaRPr lang="zh-HK" altLang="en-US" b="1" spc="3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graphicFrame>
        <p:nvGraphicFramePr>
          <p:cNvPr id="4" name="图示 3"/>
          <p:cNvGraphicFramePr/>
          <p:nvPr/>
        </p:nvGraphicFramePr>
        <p:xfrm>
          <a:off x="783772" y="2034073"/>
          <a:ext cx="9965094" cy="3694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等腰三角形 5"/>
          <p:cNvSpPr/>
          <p:nvPr/>
        </p:nvSpPr>
        <p:spPr>
          <a:xfrm flipV="1">
            <a:off x="0" y="0"/>
            <a:ext cx="12192000" cy="3467100"/>
          </a:xfrm>
          <a:prstGeom prst="triangle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793192" y="3005435"/>
            <a:ext cx="86056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经费使用情况</a:t>
            </a:r>
            <a:endParaRPr lang="zh-HK" alt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159654" y="86955"/>
            <a:ext cx="3525655" cy="986484"/>
            <a:chOff x="0" y="174039"/>
            <a:chExt cx="3525655" cy="986484"/>
          </a:xfrm>
        </p:grpSpPr>
        <p:sp>
          <p:nvSpPr>
            <p:cNvPr id="23" name="文本框 22"/>
            <p:cNvSpPr txBox="1"/>
            <p:nvPr/>
          </p:nvSpPr>
          <p:spPr>
            <a:xfrm>
              <a:off x="267877" y="174039"/>
              <a:ext cx="32577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spc="300" dirty="0">
                  <a:solidFill>
                    <a:srgbClr val="D734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经费使用情况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67877" y="760413"/>
              <a:ext cx="29935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2000" b="1" spc="300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Use of funds</a:t>
              </a:r>
              <a:endParaRPr lang="zh-HK" altLang="en-US" sz="2000" b="1" spc="3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D63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6733937" y="1073080"/>
            <a:ext cx="29052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485766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项目经费使用</a:t>
            </a:r>
            <a:endParaRPr lang="zh-HK" altLang="en-US" sz="3200" b="1" dirty="0">
              <a:solidFill>
                <a:srgbClr val="485766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79298" y="2508612"/>
            <a:ext cx="4273421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学习研究：</a:t>
            </a:r>
            <a:r>
              <a:rPr lang="en-US" altLang="zh-CN" sz="2400" dirty="0"/>
              <a:t>15%</a:t>
            </a:r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>
                <a:sym typeface="+mn-ea"/>
              </a:rPr>
              <a:t>电路材料：</a:t>
            </a:r>
            <a:r>
              <a:rPr lang="en-US" altLang="zh-CN" sz="2400" dirty="0">
                <a:sym typeface="+mn-ea"/>
              </a:rPr>
              <a:t>85%</a:t>
            </a:r>
            <a:endParaRPr lang="en-US" altLang="zh-CN" sz="2400" dirty="0"/>
          </a:p>
        </p:txBody>
      </p:sp>
      <p:cxnSp>
        <p:nvCxnSpPr>
          <p:cNvPr id="14" name="肘形连接符 13"/>
          <p:cNvCxnSpPr/>
          <p:nvPr/>
        </p:nvCxnSpPr>
        <p:spPr>
          <a:xfrm>
            <a:off x="2990850" y="2508885"/>
            <a:ext cx="3988435" cy="1322705"/>
          </a:xfrm>
          <a:prstGeom prst="bentConnector3">
            <a:avLst>
              <a:gd name="adj1" fmla="val 50008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连接符 27"/>
          <p:cNvCxnSpPr/>
          <p:nvPr/>
        </p:nvCxnSpPr>
        <p:spPr>
          <a:xfrm>
            <a:off x="4516016" y="5019869"/>
            <a:ext cx="2463282" cy="1026368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图表 4"/>
          <p:cNvGraphicFramePr/>
          <p:nvPr/>
        </p:nvGraphicFramePr>
        <p:xfrm>
          <a:off x="26670" y="1774190"/>
          <a:ext cx="6350000" cy="4762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08"/>
          <a:stretch>
            <a:fillRect/>
          </a:stretch>
        </p:blipFill>
        <p:spPr>
          <a:xfrm>
            <a:off x="0" y="-19050"/>
            <a:ext cx="12192000" cy="68770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200400" y="2644170"/>
            <a:ext cx="5791200" cy="1569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</a:t>
            </a:r>
            <a:r>
              <a:rPr lang="en-US" altLang="zh-CN" sz="9600" b="1" spc="300" dirty="0">
                <a:solidFill>
                  <a:srgbClr val="D634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9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nks.</a:t>
            </a:r>
            <a:endParaRPr lang="zh-HK" altLang="en-US" sz="9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86100" y="6139157"/>
            <a:ext cx="601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1200" dirty="0" err="1">
                <a:solidFill>
                  <a:schemeClr val="bg1"/>
                </a:solidFill>
              </a:rPr>
              <a:t>Copyight</a:t>
            </a:r>
            <a:r>
              <a:rPr lang="en-US" altLang="zh-HK" sz="1200" dirty="0">
                <a:solidFill>
                  <a:schemeClr val="bg1"/>
                </a:solidFill>
              </a:rPr>
              <a:t> @2017 </a:t>
            </a:r>
            <a:r>
              <a:rPr lang="en-US" altLang="zh-CN" sz="1200" dirty="0" err="1">
                <a:solidFill>
                  <a:schemeClr val="bg1"/>
                </a:solidFill>
              </a:rPr>
              <a:t>wechat</a:t>
            </a:r>
            <a:r>
              <a:rPr lang="en-US" altLang="zh-HK" sz="1200" dirty="0">
                <a:solidFill>
                  <a:schemeClr val="bg1"/>
                </a:solidFill>
              </a:rPr>
              <a:t> </a:t>
            </a:r>
            <a:r>
              <a:rPr lang="en-US" altLang="zh-HK" sz="1200" dirty="0" err="1">
                <a:solidFill>
                  <a:schemeClr val="bg1"/>
                </a:solidFill>
              </a:rPr>
              <a:t>damen_ppp</a:t>
            </a:r>
            <a:r>
              <a:rPr lang="en-US" altLang="zh-HK" sz="1200" dirty="0">
                <a:solidFill>
                  <a:schemeClr val="bg1"/>
                </a:solidFill>
              </a:rPr>
              <a:t> </a:t>
            </a:r>
            <a:r>
              <a:rPr lang="en-US" altLang="zh-HK" sz="1200" dirty="0" err="1">
                <a:solidFill>
                  <a:schemeClr val="bg1"/>
                </a:solidFill>
              </a:rPr>
              <a:t>lnc</a:t>
            </a:r>
            <a:endParaRPr lang="en-US" altLang="zh-HK" sz="1200" dirty="0">
              <a:solidFill>
                <a:schemeClr val="bg1"/>
              </a:solidFill>
            </a:endParaRPr>
          </a:p>
          <a:p>
            <a:pPr algn="ctr"/>
            <a:r>
              <a:rPr lang="en-US" altLang="zh-HK" sz="1200" dirty="0">
                <a:solidFill>
                  <a:schemeClr val="bg1"/>
                </a:solidFill>
              </a:rPr>
              <a:t>All Rights Reserved</a:t>
            </a:r>
            <a:endParaRPr lang="zh-HK" alt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4902994" y="658922"/>
            <a:ext cx="2386012" cy="614362"/>
            <a:chOff x="4071938" y="642938"/>
            <a:chExt cx="2386012" cy="614362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4071938" y="642938"/>
              <a:ext cx="2386012" cy="0"/>
            </a:xfrm>
            <a:prstGeom prst="line">
              <a:avLst/>
            </a:prstGeom>
            <a:ln>
              <a:solidFill>
                <a:srgbClr val="48484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4071938" y="1257300"/>
              <a:ext cx="2386012" cy="0"/>
            </a:xfrm>
            <a:prstGeom prst="line">
              <a:avLst/>
            </a:prstGeom>
            <a:ln>
              <a:solidFill>
                <a:srgbClr val="48484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/>
          <p:cNvSpPr txBox="1"/>
          <p:nvPr/>
        </p:nvSpPr>
        <p:spPr>
          <a:xfrm>
            <a:off x="4628169" y="642938"/>
            <a:ext cx="2935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3600" b="1" dirty="0" err="1">
                <a:solidFill>
                  <a:srgbClr val="D734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</a:t>
            </a:r>
            <a:r>
              <a:rPr lang="en-US" altLang="zh-HK" sz="3600" b="1" dirty="0" err="1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tants</a:t>
            </a:r>
            <a:endParaRPr lang="zh-HK" altLang="en-US" sz="3600" b="1" dirty="0">
              <a:solidFill>
                <a:srgbClr val="4857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238" b="35781"/>
          <a:stretch>
            <a:fillRect/>
          </a:stretch>
        </p:blipFill>
        <p:spPr>
          <a:xfrm>
            <a:off x="0" y="2098677"/>
            <a:ext cx="12192000" cy="284321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4873627"/>
            <a:ext cx="12192000" cy="157162"/>
          </a:xfrm>
          <a:prstGeom prst="rect">
            <a:avLst/>
          </a:prstGeom>
          <a:solidFill>
            <a:srgbClr val="D63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5" name="矩形 14"/>
          <p:cNvSpPr/>
          <p:nvPr/>
        </p:nvSpPr>
        <p:spPr>
          <a:xfrm>
            <a:off x="0" y="1941515"/>
            <a:ext cx="12192000" cy="157162"/>
          </a:xfrm>
          <a:prstGeom prst="rect">
            <a:avLst/>
          </a:prstGeom>
          <a:solidFill>
            <a:srgbClr val="48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736992" y="3807315"/>
            <a:ext cx="1734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中期成果</a:t>
            </a:r>
            <a:endParaRPr lang="zh-HK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2030570" y="2393678"/>
            <a:ext cx="1147546" cy="1147546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29" name="椭圆 28"/>
          <p:cNvSpPr/>
          <p:nvPr/>
        </p:nvSpPr>
        <p:spPr>
          <a:xfrm>
            <a:off x="5522227" y="2393678"/>
            <a:ext cx="1147546" cy="1147546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5102099" y="3765259"/>
            <a:ext cx="1987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存在的问题及解决方案</a:t>
            </a:r>
            <a:endParaRPr lang="en-US" altLang="zh-C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086100" y="6139157"/>
            <a:ext cx="601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1200" dirty="0" err="1">
                <a:solidFill>
                  <a:srgbClr val="484848"/>
                </a:solidFill>
              </a:rPr>
              <a:t>Copyight</a:t>
            </a:r>
            <a:r>
              <a:rPr lang="en-US" altLang="zh-HK" sz="1200" dirty="0">
                <a:solidFill>
                  <a:srgbClr val="484848"/>
                </a:solidFill>
              </a:rPr>
              <a:t> @2017 </a:t>
            </a:r>
            <a:r>
              <a:rPr lang="en-US" altLang="zh-CN" sz="1200" dirty="0" err="1">
                <a:solidFill>
                  <a:srgbClr val="484848"/>
                </a:solidFill>
              </a:rPr>
              <a:t>wechat</a:t>
            </a:r>
            <a:r>
              <a:rPr lang="en-US" altLang="zh-HK" sz="1200" dirty="0">
                <a:solidFill>
                  <a:srgbClr val="484848"/>
                </a:solidFill>
              </a:rPr>
              <a:t> </a:t>
            </a:r>
            <a:r>
              <a:rPr lang="en-US" altLang="zh-HK" sz="1200" dirty="0" err="1">
                <a:solidFill>
                  <a:srgbClr val="484848"/>
                </a:solidFill>
              </a:rPr>
              <a:t>damen_ppp</a:t>
            </a:r>
            <a:r>
              <a:rPr lang="en-US" altLang="zh-HK" sz="1200" dirty="0">
                <a:solidFill>
                  <a:srgbClr val="484848"/>
                </a:solidFill>
              </a:rPr>
              <a:t> </a:t>
            </a:r>
            <a:r>
              <a:rPr lang="en-US" altLang="zh-HK" sz="1200" dirty="0" err="1">
                <a:solidFill>
                  <a:srgbClr val="484848"/>
                </a:solidFill>
              </a:rPr>
              <a:t>lnc</a:t>
            </a:r>
            <a:endParaRPr lang="en-US" altLang="zh-HK" sz="1200" dirty="0">
              <a:solidFill>
                <a:srgbClr val="484848"/>
              </a:solidFill>
            </a:endParaRPr>
          </a:p>
          <a:p>
            <a:pPr algn="ctr"/>
            <a:r>
              <a:rPr lang="en-US" altLang="zh-HK" sz="1200" dirty="0">
                <a:solidFill>
                  <a:srgbClr val="484848"/>
                </a:solidFill>
              </a:rPr>
              <a:t>All Rights Reserved</a:t>
            </a:r>
            <a:endParaRPr lang="zh-HK" altLang="en-US" sz="1200" dirty="0">
              <a:solidFill>
                <a:srgbClr val="484848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9259647" y="2399253"/>
            <a:ext cx="1147546" cy="1147546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9105900" y="3765259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经费使用情况</a:t>
            </a:r>
            <a:endParaRPr lang="zh-HK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357"/>
          <a:stretch>
            <a:fillRect/>
          </a:stretch>
        </p:blipFill>
        <p:spPr>
          <a:xfrm>
            <a:off x="0" y="0"/>
            <a:ext cx="12192000" cy="6879771"/>
          </a:xfrm>
          <a:prstGeom prst="rect">
            <a:avLst/>
          </a:prstGeom>
          <a:solidFill>
            <a:srgbClr val="F3DE5A">
              <a:alpha val="36000"/>
            </a:srgbClr>
          </a:solidFill>
        </p:spPr>
      </p:pic>
      <p:sp>
        <p:nvSpPr>
          <p:cNvPr id="29" name="椭圆 28"/>
          <p:cNvSpPr/>
          <p:nvPr/>
        </p:nvSpPr>
        <p:spPr>
          <a:xfrm>
            <a:off x="7275369" y="1679116"/>
            <a:ext cx="229156" cy="229156"/>
          </a:xfrm>
          <a:prstGeom prst="ellipse">
            <a:avLst/>
          </a:prstGeom>
          <a:solidFill>
            <a:srgbClr val="D6343F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0" name="椭圆 29"/>
          <p:cNvSpPr/>
          <p:nvPr/>
        </p:nvSpPr>
        <p:spPr>
          <a:xfrm>
            <a:off x="5886755" y="1499861"/>
            <a:ext cx="471201" cy="471201"/>
          </a:xfrm>
          <a:prstGeom prst="ellipse">
            <a:avLst/>
          </a:prstGeom>
          <a:solidFill>
            <a:srgbClr val="D6343F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7" name="椭圆 26"/>
          <p:cNvSpPr/>
          <p:nvPr/>
        </p:nvSpPr>
        <p:spPr>
          <a:xfrm>
            <a:off x="6490687" y="1202957"/>
            <a:ext cx="651951" cy="651951"/>
          </a:xfrm>
          <a:prstGeom prst="ellipse">
            <a:avLst/>
          </a:prstGeom>
          <a:solidFill>
            <a:srgbClr val="D6343F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椭圆 27"/>
          <p:cNvSpPr/>
          <p:nvPr/>
        </p:nvSpPr>
        <p:spPr>
          <a:xfrm>
            <a:off x="6863857" y="1872683"/>
            <a:ext cx="463448" cy="463448"/>
          </a:xfrm>
          <a:prstGeom prst="ellipse">
            <a:avLst/>
          </a:prstGeom>
          <a:solidFill>
            <a:srgbClr val="D6343F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6" name="椭圆 15"/>
          <p:cNvSpPr/>
          <p:nvPr/>
        </p:nvSpPr>
        <p:spPr>
          <a:xfrm>
            <a:off x="5463698" y="4433540"/>
            <a:ext cx="302440" cy="302440"/>
          </a:xfrm>
          <a:prstGeom prst="ellipse">
            <a:avLst/>
          </a:prstGeom>
          <a:solidFill>
            <a:srgbClr val="060606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" name="椭圆 9"/>
          <p:cNvSpPr/>
          <p:nvPr/>
        </p:nvSpPr>
        <p:spPr>
          <a:xfrm>
            <a:off x="5641273" y="4639634"/>
            <a:ext cx="1102659" cy="1102659"/>
          </a:xfrm>
          <a:prstGeom prst="ellipse">
            <a:avLst/>
          </a:prstGeom>
          <a:solidFill>
            <a:srgbClr val="060606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" name="椭圆 1"/>
          <p:cNvSpPr/>
          <p:nvPr/>
        </p:nvSpPr>
        <p:spPr>
          <a:xfrm>
            <a:off x="5893200" y="2982789"/>
            <a:ext cx="665144" cy="665144"/>
          </a:xfrm>
          <a:prstGeom prst="ellipse">
            <a:avLst/>
          </a:prstGeom>
          <a:solidFill>
            <a:srgbClr val="060606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" name="椭圆 8"/>
          <p:cNvSpPr/>
          <p:nvPr/>
        </p:nvSpPr>
        <p:spPr>
          <a:xfrm>
            <a:off x="5200201" y="2318011"/>
            <a:ext cx="741225" cy="741225"/>
          </a:xfrm>
          <a:prstGeom prst="ellipse">
            <a:avLst/>
          </a:prstGeom>
          <a:solidFill>
            <a:srgbClr val="060606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1" name="椭圆 10"/>
          <p:cNvSpPr/>
          <p:nvPr/>
        </p:nvSpPr>
        <p:spPr>
          <a:xfrm>
            <a:off x="6538813" y="3814654"/>
            <a:ext cx="949380" cy="932962"/>
          </a:xfrm>
          <a:prstGeom prst="ellipse">
            <a:avLst/>
          </a:prstGeom>
          <a:solidFill>
            <a:srgbClr val="D6343F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2" name="椭圆 11"/>
          <p:cNvSpPr/>
          <p:nvPr/>
        </p:nvSpPr>
        <p:spPr>
          <a:xfrm>
            <a:off x="6634425" y="2869045"/>
            <a:ext cx="790515" cy="790515"/>
          </a:xfrm>
          <a:prstGeom prst="ellipse">
            <a:avLst/>
          </a:prstGeom>
          <a:solidFill>
            <a:srgbClr val="D6343F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椭圆 12"/>
          <p:cNvSpPr/>
          <p:nvPr/>
        </p:nvSpPr>
        <p:spPr>
          <a:xfrm>
            <a:off x="6084802" y="2088682"/>
            <a:ext cx="857026" cy="857026"/>
          </a:xfrm>
          <a:prstGeom prst="ellipse">
            <a:avLst/>
          </a:prstGeom>
          <a:solidFill>
            <a:srgbClr val="D6343F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4" name="椭圆 13"/>
          <p:cNvSpPr/>
          <p:nvPr/>
        </p:nvSpPr>
        <p:spPr>
          <a:xfrm>
            <a:off x="4855655" y="3072807"/>
            <a:ext cx="854560" cy="854560"/>
          </a:xfrm>
          <a:prstGeom prst="ellipse">
            <a:avLst/>
          </a:prstGeom>
          <a:solidFill>
            <a:srgbClr val="D6343F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5" name="椭圆 14"/>
          <p:cNvSpPr/>
          <p:nvPr/>
        </p:nvSpPr>
        <p:spPr>
          <a:xfrm>
            <a:off x="5606449" y="3649580"/>
            <a:ext cx="820357" cy="820357"/>
          </a:xfrm>
          <a:prstGeom prst="ellipse">
            <a:avLst/>
          </a:prstGeom>
          <a:solidFill>
            <a:srgbClr val="060606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7" name="椭圆 16"/>
          <p:cNvSpPr/>
          <p:nvPr/>
        </p:nvSpPr>
        <p:spPr>
          <a:xfrm>
            <a:off x="5800617" y="2095566"/>
            <a:ext cx="281618" cy="281618"/>
          </a:xfrm>
          <a:prstGeom prst="ellipse">
            <a:avLst/>
          </a:prstGeom>
          <a:solidFill>
            <a:srgbClr val="060606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8" name="直角三角形 47"/>
          <p:cNvSpPr/>
          <p:nvPr/>
        </p:nvSpPr>
        <p:spPr>
          <a:xfrm>
            <a:off x="-7305" y="-21771"/>
            <a:ext cx="12192000" cy="6879771"/>
          </a:xfrm>
          <a:prstGeom prst="rtTriangle">
            <a:avLst/>
          </a:prstGeom>
          <a:solidFill>
            <a:srgbClr val="D6343F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9" name="直角三角形 48"/>
          <p:cNvSpPr/>
          <p:nvPr/>
        </p:nvSpPr>
        <p:spPr>
          <a:xfrm flipH="1" flipV="1">
            <a:off x="7305" y="-10886"/>
            <a:ext cx="12192000" cy="6879771"/>
          </a:xfrm>
          <a:prstGeom prst="rtTriangle">
            <a:avLst/>
          </a:prstGeom>
          <a:solidFill>
            <a:srgbClr val="060606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3" name="椭圆 32"/>
          <p:cNvSpPr/>
          <p:nvPr/>
        </p:nvSpPr>
        <p:spPr>
          <a:xfrm>
            <a:off x="7037869" y="2493554"/>
            <a:ext cx="229156" cy="229156"/>
          </a:xfrm>
          <a:prstGeom prst="ellipse">
            <a:avLst/>
          </a:prstGeom>
          <a:solidFill>
            <a:srgbClr val="060606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3688977" y="2610509"/>
            <a:ext cx="48140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中期成果</a:t>
            </a:r>
            <a:endParaRPr lang="zh-HK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4607136" y="4022128"/>
            <a:ext cx="713852" cy="713852"/>
          </a:xfrm>
          <a:prstGeom prst="ellipse">
            <a:avLst/>
          </a:prstGeom>
          <a:solidFill>
            <a:srgbClr val="060606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椭圆 34"/>
          <p:cNvSpPr/>
          <p:nvPr/>
        </p:nvSpPr>
        <p:spPr>
          <a:xfrm>
            <a:off x="6831538" y="4827514"/>
            <a:ext cx="311100" cy="305720"/>
          </a:xfrm>
          <a:prstGeom prst="ellipse">
            <a:avLst/>
          </a:prstGeom>
          <a:solidFill>
            <a:srgbClr val="D6343F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339338" y="1591490"/>
            <a:ext cx="3352666" cy="3784600"/>
          </a:xfrm>
          <a:prstGeom prst="rect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  <a:p>
            <a:pPr algn="l"/>
            <a:r>
              <a:rPr lang="en-US" altLang="zh-CN" sz="2000" b="1" dirty="0">
                <a:solidFill>
                  <a:schemeClr val="tx1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1.</a:t>
            </a:r>
            <a:r>
              <a:rPr lang="zh-CN" altLang="en-US" sz="2000" b="1" dirty="0">
                <a:solidFill>
                  <a:schemeClr val="tx1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完成了无人机电路板的设计和制作</a:t>
            </a:r>
          </a:p>
          <a:p>
            <a:pPr algn="l"/>
            <a:endParaRPr lang="zh-CN" altLang="en-US" sz="2000" b="1" dirty="0">
              <a:solidFill>
                <a:schemeClr val="tx1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  <a:p>
            <a:pPr algn="l"/>
            <a:r>
              <a:rPr lang="en-US" altLang="zh-CN" sz="2000" b="1" dirty="0">
                <a:solidFill>
                  <a:schemeClr val="tx1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2.</a:t>
            </a:r>
            <a:r>
              <a:rPr lang="zh-CN" altLang="en-US" sz="2000" b="1" dirty="0">
                <a:solidFill>
                  <a:schemeClr val="tx1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遥控器电路板的设计和制作</a:t>
            </a:r>
          </a:p>
          <a:p>
            <a:pPr algn="l"/>
            <a:endParaRPr lang="zh-CN" altLang="en-US" sz="2000" b="1" dirty="0">
              <a:solidFill>
                <a:schemeClr val="tx1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  <a:p>
            <a:pPr algn="l"/>
            <a:r>
              <a:rPr lang="en-US" altLang="zh-CN" sz="2000" b="1" dirty="0">
                <a:solidFill>
                  <a:schemeClr val="tx1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3.</a:t>
            </a:r>
            <a:r>
              <a:rPr lang="zh-CN" altLang="en-US" sz="2000" b="1" dirty="0">
                <a:solidFill>
                  <a:schemeClr val="tx1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驱动程序的开发</a:t>
            </a:r>
          </a:p>
          <a:p>
            <a:pPr algn="l"/>
            <a:endParaRPr lang="zh-CN" altLang="en-US" sz="2000" b="1" dirty="0">
              <a:solidFill>
                <a:schemeClr val="tx1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  <a:p>
            <a:pPr algn="l"/>
            <a:endParaRPr lang="zh-CN" altLang="en-US" sz="2000" b="1" dirty="0">
              <a:solidFill>
                <a:schemeClr val="tx1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  <a:p>
            <a:pPr algn="l"/>
            <a:r>
              <a:rPr lang="en-US" altLang="zh-CN" sz="2000" b="1" dirty="0">
                <a:solidFill>
                  <a:schemeClr val="tx1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4.</a:t>
            </a:r>
            <a:r>
              <a:rPr lang="zh-CN" altLang="en-US" sz="2000" b="1" dirty="0">
                <a:solidFill>
                  <a:schemeClr val="tx1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实现了无人机的前后左右飞行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159654" y="86955"/>
            <a:ext cx="3444158" cy="918161"/>
            <a:chOff x="0" y="174039"/>
            <a:chExt cx="3444158" cy="918161"/>
          </a:xfrm>
        </p:grpSpPr>
        <p:sp>
          <p:nvSpPr>
            <p:cNvPr id="12" name="文本框 11"/>
            <p:cNvSpPr txBox="1"/>
            <p:nvPr/>
          </p:nvSpPr>
          <p:spPr>
            <a:xfrm>
              <a:off x="267877" y="174039"/>
              <a:ext cx="31762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spc="300" dirty="0">
                  <a:solidFill>
                    <a:srgbClr val="D734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项目进度</a:t>
              </a:r>
              <a:endParaRPr lang="zh-HK" altLang="en-US" sz="3600" b="1" spc="300" dirty="0">
                <a:solidFill>
                  <a:srgbClr val="D7343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67877" y="760413"/>
              <a:ext cx="26204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1400" b="1" spc="300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Project Schedule</a:t>
              </a:r>
              <a:endParaRPr lang="zh-HK" altLang="en-US" sz="1400" b="1" spc="3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D63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6604000" y="733286"/>
            <a:ext cx="2929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无人机完成情况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690" y="1417320"/>
            <a:ext cx="5357495" cy="4023995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159654" y="111364"/>
            <a:ext cx="5339446" cy="1198880"/>
            <a:chOff x="0" y="198448"/>
            <a:chExt cx="5339446" cy="1198880"/>
          </a:xfrm>
        </p:grpSpPr>
        <p:sp>
          <p:nvSpPr>
            <p:cNvPr id="20" name="文本框 19"/>
            <p:cNvSpPr txBox="1"/>
            <p:nvPr/>
          </p:nvSpPr>
          <p:spPr>
            <a:xfrm>
              <a:off x="267877" y="198448"/>
              <a:ext cx="4703269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chemeClr val="tx1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  <a:sym typeface="+mn-ea"/>
                </a:rPr>
                <a:t>电路板的设计和制作</a:t>
              </a:r>
            </a:p>
            <a:p>
              <a:endParaRPr lang="zh-HK" altLang="en-US" sz="3600" b="1" spc="300" dirty="0">
                <a:solidFill>
                  <a:srgbClr val="D7343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7877" y="760413"/>
              <a:ext cx="5071569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1600" b="1" spc="300" dirty="0">
                  <a:solidFill>
                    <a:schemeClr val="tx1"/>
                  </a:solidFill>
                  <a:latin typeface="+mn-ea"/>
                </a:rPr>
                <a:t>Circuit board design and production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D63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55" y="953135"/>
            <a:ext cx="10694670" cy="5854065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159385" y="111125"/>
            <a:ext cx="8556625" cy="1198880"/>
            <a:chOff x="0" y="198448"/>
            <a:chExt cx="5339446" cy="1198880"/>
          </a:xfrm>
        </p:grpSpPr>
        <p:sp>
          <p:nvSpPr>
            <p:cNvPr id="20" name="文本框 19"/>
            <p:cNvSpPr txBox="1"/>
            <p:nvPr/>
          </p:nvSpPr>
          <p:spPr>
            <a:xfrm>
              <a:off x="267877" y="198448"/>
              <a:ext cx="4703269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chemeClr val="tx1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  <a:sym typeface="+mn-ea"/>
                </a:rPr>
                <a:t>遥控器电路板的设计和制作</a:t>
              </a:r>
            </a:p>
            <a:p>
              <a:endParaRPr lang="zh-HK" altLang="en-US" sz="3600" b="1" spc="300" dirty="0">
                <a:solidFill>
                  <a:srgbClr val="D7343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7877" y="754698"/>
              <a:ext cx="5071569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1600" b="1" spc="300" dirty="0">
                  <a:solidFill>
                    <a:schemeClr val="tx1"/>
                  </a:solidFill>
                  <a:latin typeface="+mn-ea"/>
                </a:rPr>
                <a:t>The remote control circuit board design and production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D63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65" y="1004570"/>
            <a:ext cx="10617200" cy="5770880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159385" y="111125"/>
            <a:ext cx="8556625" cy="1198880"/>
            <a:chOff x="0" y="198448"/>
            <a:chExt cx="5339446" cy="1198880"/>
          </a:xfrm>
        </p:grpSpPr>
        <p:sp>
          <p:nvSpPr>
            <p:cNvPr id="20" name="文本框 19"/>
            <p:cNvSpPr txBox="1"/>
            <p:nvPr/>
          </p:nvSpPr>
          <p:spPr>
            <a:xfrm>
              <a:off x="267877" y="198448"/>
              <a:ext cx="4703269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chemeClr val="tx1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  <a:sym typeface="+mn-ea"/>
                </a:rPr>
                <a:t>驱动程序的开发</a:t>
              </a:r>
            </a:p>
            <a:p>
              <a:endParaRPr lang="zh-HK" altLang="en-US" sz="3600" b="1" spc="300" dirty="0">
                <a:solidFill>
                  <a:srgbClr val="D7343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7877" y="754698"/>
              <a:ext cx="5071569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1600" b="1" spc="300" dirty="0">
                  <a:solidFill>
                    <a:schemeClr val="tx1"/>
                  </a:solidFill>
                  <a:latin typeface="+mn-ea"/>
                </a:rPr>
                <a:t>The development of the driver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D63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45" y="1004570"/>
            <a:ext cx="2255520" cy="55784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175" y="1004570"/>
            <a:ext cx="3127375" cy="55791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470" y="1004570"/>
            <a:ext cx="2225040" cy="5578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3935" y="1004570"/>
            <a:ext cx="3558540" cy="5579110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159385" y="111125"/>
            <a:ext cx="8556625" cy="1753235"/>
            <a:chOff x="0" y="198448"/>
            <a:chExt cx="5339446" cy="1753235"/>
          </a:xfrm>
        </p:grpSpPr>
        <p:sp>
          <p:nvSpPr>
            <p:cNvPr id="20" name="文本框 19"/>
            <p:cNvSpPr txBox="1"/>
            <p:nvPr/>
          </p:nvSpPr>
          <p:spPr>
            <a:xfrm>
              <a:off x="267877" y="198448"/>
              <a:ext cx="4703269" cy="1753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chemeClr val="tx1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  <a:sym typeface="+mn-ea"/>
                </a:rPr>
                <a:t>实现了</a:t>
              </a:r>
              <a:r>
                <a:rPr lang="zh-CN" altLang="en-US" sz="3600">
                  <a:solidFill>
                    <a:schemeClr val="tx1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  <a:sym typeface="+mn-ea"/>
                </a:rPr>
                <a:t>无人机的飞行</a:t>
              </a:r>
              <a:endParaRPr lang="zh-CN" altLang="en-US" sz="3600" dirty="0">
                <a:solidFill>
                  <a:schemeClr val="tx1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  <a:sym typeface="+mn-ea"/>
              </a:endParaRPr>
            </a:p>
            <a:p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  <a:p>
              <a:endParaRPr lang="zh-HK" altLang="en-US" sz="3600" b="1" spc="300" dirty="0">
                <a:solidFill>
                  <a:srgbClr val="D7343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7877" y="754698"/>
              <a:ext cx="5071569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1600" b="1" spc="300" dirty="0">
                  <a:solidFill>
                    <a:schemeClr val="tx1"/>
                  </a:solidFill>
                  <a:latin typeface="+mn-ea"/>
                </a:rPr>
                <a:t>Implements the uav flying around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D63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</p:spTree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等腰三角形 5"/>
          <p:cNvSpPr/>
          <p:nvPr/>
        </p:nvSpPr>
        <p:spPr>
          <a:xfrm flipV="1">
            <a:off x="0" y="0"/>
            <a:ext cx="12192000" cy="3467100"/>
          </a:xfrm>
          <a:prstGeom prst="triangle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793192" y="3005435"/>
            <a:ext cx="86056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存在的问题及解决方案</a:t>
            </a:r>
            <a:endParaRPr lang="en-US" altLang="zh-CN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</TotalTime>
  <Words>233</Words>
  <Application>Microsoft Office PowerPoint</Application>
  <PresentationFormat>宽屏</PresentationFormat>
  <Paragraphs>61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Adobe 仿宋 Std R</vt:lpstr>
      <vt:lpstr>新細明體</vt:lpstr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黄宇荣</cp:lastModifiedBy>
  <cp:revision>266</cp:revision>
  <dcterms:created xsi:type="dcterms:W3CDTF">2015-02-07T06:47:00Z</dcterms:created>
  <dcterms:modified xsi:type="dcterms:W3CDTF">2017-11-15T06:33:13Z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2052-10.1.0.6749</vt:lpwstr>
  </property>
</Properties>
</file>